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26"/>
  </p:notesMasterIdLst>
  <p:sldIdLst>
    <p:sldId id="299" r:id="rId2"/>
    <p:sldId id="289" r:id="rId3"/>
    <p:sldId id="279" r:id="rId4"/>
    <p:sldId id="263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8" r:id="rId13"/>
    <p:sldId id="297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259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0" autoAdjust="0"/>
    <p:restoredTop sz="94785" autoAdjust="0"/>
  </p:normalViewPr>
  <p:slideViewPr>
    <p:cSldViewPr snapToGrid="0">
      <p:cViewPr varScale="1">
        <p:scale>
          <a:sx n="95" d="100"/>
          <a:sy n="95" d="100"/>
        </p:scale>
        <p:origin x="9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91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1891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223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pos="3895">
          <p15:clr>
            <a:srgbClr val="FBAE40"/>
          </p15:clr>
        </p15:guide>
        <p15:guide id="3" pos="519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099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21">
          <p15:clr>
            <a:srgbClr val="FBAE40"/>
          </p15:clr>
        </p15:guide>
        <p15:guide id="3" pos="2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51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9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628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9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67">
          <p15:clr>
            <a:srgbClr val="FBAE40"/>
          </p15:clr>
        </p15:guide>
        <p15:guide id="2" pos="153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5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  <a:pPr lvl="0"/>
              <a:t>‹#›</a:t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>
            <a:spLocks/>
          </p:cNvSpPr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3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77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43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78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69790" y="4029396"/>
            <a:ext cx="8325019" cy="1114192"/>
          </a:xfrm>
        </p:spPr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文件相关漏洞：</a:t>
            </a:r>
            <a:br>
              <a:rPr lang="en-US" altLang="zh-CN" dirty="0"/>
            </a:br>
            <a:r>
              <a:rPr lang="zh-CN" altLang="en-US" dirty="0"/>
              <a:t>文件包含漏洞，不安全的文件下载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3AA671-0E9F-EF90-ED10-2D25BE007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6B521A4-534E-71A0-9B78-1EFEDDF63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829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实验：远程文件包含漏洞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021F61-FB21-45C9-BDA2-71521641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2" y="1995062"/>
            <a:ext cx="6096352" cy="4424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FD62F2-D12F-4CDE-B036-2BB10D0B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314" y="2312033"/>
            <a:ext cx="5248275" cy="2057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E5E513-4B2B-4D8B-88D9-4BAD4A2FC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314" y="4686404"/>
            <a:ext cx="37814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实验：远程文件包含漏洞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FDBF18-FD87-4830-A71D-A8B6716E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5" y="1605873"/>
            <a:ext cx="7084492" cy="3485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E24C31-9940-44CD-9D9D-200B6E25D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384" y="3069271"/>
            <a:ext cx="5921616" cy="34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文件包含漏洞的防范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A5D25EF2-A82A-4A51-AD0B-EFF105AC32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4" y="1685678"/>
            <a:ext cx="8522975" cy="35975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设置白名单：代码在进行文件包含时，如果文件名可以确定，可以设置白名单对传入的参数进行比较。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过滤危险字符：对非法输入进行过滤。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设置文件：</a:t>
            </a:r>
            <a:r>
              <a:rPr lang="en-US" altLang="zh-CN" sz="2800" dirty="0"/>
              <a:t>PHP</a:t>
            </a:r>
            <a:r>
              <a:rPr lang="zh-CN" altLang="en-US" sz="2800" dirty="0"/>
              <a:t>配置文件中有</a:t>
            </a:r>
            <a:r>
              <a:rPr lang="en-US" altLang="zh-CN" sz="2800" dirty="0" err="1"/>
              <a:t>open_basedir</a:t>
            </a:r>
            <a:r>
              <a:rPr lang="zh-CN" altLang="en-US" sz="2800" dirty="0"/>
              <a:t>选项可以设置用户需要执行的文件目录。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51232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2969" y="872679"/>
            <a:ext cx="8372163" cy="574183"/>
          </a:xfrm>
        </p:spPr>
        <p:txBody>
          <a:bodyPr/>
          <a:lstStyle/>
          <a:p>
            <a:r>
              <a:rPr lang="zh-CN" altLang="en-US" sz="2800" dirty="0"/>
              <a:t>文件包含漏洞实验视频演示（看时间来不来得及播放）</a:t>
            </a:r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4E0C8DBE-4FEE-4C29-845A-946A520D91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1023" y="1818609"/>
            <a:ext cx="7676056" cy="431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不安全的文件下载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94AD91-62FD-C1D3-BD04-1B39B671B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990E051-6CDC-1AFD-EECB-94EBCD8A2F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8312785" cy="3597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400" dirty="0"/>
              <a:t>文件下载功能在很多web系统上都会出现，一般我们当点击下载链接，便会向后台发送一个下载请求，一般这个请求会包含一个需要下载的文件名称</a:t>
            </a:r>
            <a:r>
              <a:rPr lang="zh-CN" sz="2400" dirty="0"/>
              <a:t>，</a:t>
            </a:r>
            <a:r>
              <a:rPr sz="2400" dirty="0"/>
              <a:t>后台在收到请求后 会开始执行下载代码，将该文件名对应的文件response给浏览器，从而完成下载。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不安全的文件下载概述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8312785" cy="194119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如果后台在收到请求的文件名后,将其直接拼进下载文件的路径中而不对其进行安全判断的话，则可能会引发不安全的文件下载漏洞。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不安全的文件下载概述</a:t>
            </a:r>
          </a:p>
        </p:txBody>
      </p:sp>
      <p:pic>
        <p:nvPicPr>
          <p:cNvPr id="2" name="图片 1" descr="Snipaste_2023-05-10_10-56-27"/>
          <p:cNvPicPr>
            <a:picLocks noChangeAspect="1"/>
          </p:cNvPicPr>
          <p:nvPr/>
        </p:nvPicPr>
        <p:blipFill>
          <a:blip r:embed="rId2"/>
          <a:srcRect l="5766" t="21606" r="17215" b="60629"/>
          <a:stretch>
            <a:fillRect/>
          </a:stretch>
        </p:blipFill>
        <p:spPr>
          <a:xfrm>
            <a:off x="744855" y="3390900"/>
            <a:ext cx="6488430" cy="1116965"/>
          </a:xfrm>
          <a:prstGeom prst="rect">
            <a:avLst/>
          </a:prstGeom>
        </p:spPr>
      </p:pic>
      <p:pic>
        <p:nvPicPr>
          <p:cNvPr id="5" name="图片 4" descr="Snipaste_2023-05-10_10-58-29"/>
          <p:cNvPicPr>
            <a:picLocks noChangeAspect="1"/>
          </p:cNvPicPr>
          <p:nvPr/>
        </p:nvPicPr>
        <p:blipFill>
          <a:blip r:embed="rId3"/>
          <a:srcRect r="9785" b="53754"/>
          <a:stretch>
            <a:fillRect/>
          </a:stretch>
        </p:blipFill>
        <p:spPr>
          <a:xfrm>
            <a:off x="744855" y="4584700"/>
            <a:ext cx="5690870" cy="21088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7888605" cy="3479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sz="2400" dirty="0"/>
              <a:t>此时如果攻击者提交的不是一个程序预期的的文件名，而是一个精心构造的路径(比如../../../etc/passwd),则很有可能会直接将该指定的文件下载下来。 从而导致后台敏感信息(密码文件、源代码等)被下载。</a:t>
            </a:r>
            <a:r>
              <a:rPr lang="zh-CN" altLang="en-US" sz="2400" dirty="0"/>
              <a:t>由于服务器中一般会有部分敏感文件，用户通过改变被</a:t>
            </a:r>
            <a:r>
              <a:rPr lang="en-US" altLang="zh-CN" sz="2400" dirty="0"/>
              <a:t>include</a:t>
            </a:r>
            <a:r>
              <a:rPr lang="zh-CN" altLang="en-US" sz="2400" dirty="0"/>
              <a:t>的文件名，就有可能访问到这部分敏感文件。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不安全的文件下载概述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2" name="图片 1" descr="Snipaste_2023-05-10_11-52-58"/>
          <p:cNvPicPr>
            <a:picLocks noChangeAspect="1"/>
          </p:cNvPicPr>
          <p:nvPr/>
        </p:nvPicPr>
        <p:blipFill>
          <a:blip r:embed="rId2"/>
          <a:srcRect l="208" t="-130" r="36229" b="10414"/>
          <a:stretch>
            <a:fillRect/>
          </a:stretch>
        </p:blipFill>
        <p:spPr>
          <a:xfrm>
            <a:off x="370205" y="1715135"/>
            <a:ext cx="5812155" cy="4819650"/>
          </a:xfrm>
          <a:prstGeom prst="rect">
            <a:avLst/>
          </a:prstGeom>
        </p:spPr>
      </p:pic>
      <p:pic>
        <p:nvPicPr>
          <p:cNvPr id="5" name="图片 4" descr="Snipaste_2023-05-10_11-59-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85" y="2519045"/>
            <a:ext cx="3786505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2" name="图片 1" descr="Snipaste_2023-05-10_09-39-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5" y="1748155"/>
            <a:ext cx="7263130" cy="647700"/>
          </a:xfrm>
          <a:prstGeom prst="rect">
            <a:avLst/>
          </a:prstGeom>
        </p:spPr>
      </p:pic>
      <p:pic>
        <p:nvPicPr>
          <p:cNvPr id="5" name="图片 4" descr="Snipaste_2023-05-10_10-10-47"/>
          <p:cNvPicPr>
            <a:picLocks noChangeAspect="1"/>
          </p:cNvPicPr>
          <p:nvPr/>
        </p:nvPicPr>
        <p:blipFill>
          <a:blip r:embed="rId3"/>
          <a:srcRect r="951" b="49019"/>
          <a:stretch>
            <a:fillRect/>
          </a:stretch>
        </p:blipFill>
        <p:spPr>
          <a:xfrm>
            <a:off x="551180" y="2741930"/>
            <a:ext cx="8132445" cy="3003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文件包含漏洞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F83A92-65C1-E465-C24B-DB278615C1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B3D8487-9575-5451-EA10-2D9E8111F9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6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pic>
        <p:nvPicPr>
          <p:cNvPr id="2" name="图片 1" descr="Snipaste_2023-05-10_10-09-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1824355"/>
            <a:ext cx="8162925" cy="600075"/>
          </a:xfrm>
          <a:prstGeom prst="rect">
            <a:avLst/>
          </a:prstGeom>
        </p:spPr>
      </p:pic>
      <p:pic>
        <p:nvPicPr>
          <p:cNvPr id="5" name="图片 4" descr="Snipaste_2023-05-10_10-10-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55" y="2822575"/>
            <a:ext cx="3933825" cy="1033780"/>
          </a:xfrm>
          <a:prstGeom prst="rect">
            <a:avLst/>
          </a:prstGeom>
        </p:spPr>
      </p:pic>
      <p:pic>
        <p:nvPicPr>
          <p:cNvPr id="7" name="图片 6" descr="Snipaste_2023-05-10_10-29-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5" y="4330065"/>
            <a:ext cx="8096250" cy="657225"/>
          </a:xfrm>
          <a:prstGeom prst="rect">
            <a:avLst/>
          </a:prstGeom>
        </p:spPr>
      </p:pic>
      <p:pic>
        <p:nvPicPr>
          <p:cNvPr id="8" name="图片 7" descr="Snipaste_2023-05-10_10-29-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880" y="5130165"/>
            <a:ext cx="3895725" cy="10814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预防措施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494030" y="1685925"/>
            <a:ext cx="8312785" cy="3597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400" dirty="0"/>
              <a:t>对用户输入进行严格限制和过滤，避免用户构造恶意URL。可以通过白名单机制、输入验证等方式来实现。 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使用真实路径来下载文件，而不是使用用户输入的参数或者URL。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设置文件下载的存储路径，将文件存放在根目录之外的安全位置，避免攻击者通过URL直接访问重要文件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预防措施</a:t>
            </a:r>
          </a:p>
        </p:txBody>
      </p:sp>
      <p:pic>
        <p:nvPicPr>
          <p:cNvPr id="2" name="图片 1" descr="Snipaste_2023-05-10_11-47-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" y="1822450"/>
            <a:ext cx="6530975" cy="1341120"/>
          </a:xfrm>
          <a:prstGeom prst="rect">
            <a:avLst/>
          </a:prstGeom>
        </p:spPr>
      </p:pic>
      <p:pic>
        <p:nvPicPr>
          <p:cNvPr id="6" name="图片 5" descr="Snipaste_2023-05-10_11-52-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3863340"/>
            <a:ext cx="7953375" cy="16719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2969" y="872679"/>
            <a:ext cx="8762131" cy="574183"/>
          </a:xfrm>
        </p:spPr>
        <p:txBody>
          <a:bodyPr/>
          <a:lstStyle/>
          <a:p>
            <a:r>
              <a:rPr lang="zh-CN" altLang="en-US" sz="2800" dirty="0"/>
              <a:t>不安全文件下载实验视频演示（看时间来不来得及播放）</a:t>
            </a:r>
          </a:p>
        </p:txBody>
      </p:sp>
      <p:pic>
        <p:nvPicPr>
          <p:cNvPr id="4" name="50f5f39f51e7990a40266272b7166740">
            <a:hlinkClick r:id="" action="ppaction://media"/>
            <a:extLst>
              <a:ext uri="{FF2B5EF4-FFF2-40B4-BE49-F238E27FC236}">
                <a16:creationId xmlns:a16="http://schemas.microsoft.com/office/drawing/2014/main" id="{209E25A7-F5DB-4390-91E1-816555EF22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1237" y="1721048"/>
            <a:ext cx="6672263" cy="41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56405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4" y="1685678"/>
            <a:ext cx="8522975" cy="359752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文件包含</a:t>
            </a:r>
            <a:r>
              <a:rPr lang="en-US" altLang="zh-CN" sz="2400" dirty="0"/>
              <a:t>(File Inclusion)</a:t>
            </a:r>
            <a:r>
              <a:rPr lang="zh-CN" altLang="en-US" sz="2400" dirty="0"/>
              <a:t>是指把可重复使用的函数或模块写入特定文件中，需要用到函数时直接调用文件即可。在</a:t>
            </a:r>
            <a:r>
              <a:rPr lang="en-US" altLang="zh-CN" sz="2400" dirty="0"/>
              <a:t>c</a:t>
            </a:r>
            <a:r>
              <a:rPr lang="zh-CN" altLang="en-US" sz="2400" dirty="0"/>
              <a:t>，</a:t>
            </a:r>
            <a:r>
              <a:rPr lang="en-US" altLang="zh-CN" sz="2400" dirty="0"/>
              <a:t>PHP</a:t>
            </a:r>
            <a:r>
              <a:rPr lang="zh-CN" altLang="en-US" sz="2400" dirty="0"/>
              <a:t>等编程语言中广泛使用。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文件包含漏洞与注入漏洞类似，是一些对文件操作的函数未经过有效过滤，运行了恶意传入的非预期的文件路径，导致敏感信息泄露或代码执行。可以分为本地文件包含漏洞与远程文件包含漏洞。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文件包含漏洞概述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C4471D-80DE-4083-B28C-6B37D82C0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38" b="2623"/>
          <a:stretch/>
        </p:blipFill>
        <p:spPr>
          <a:xfrm>
            <a:off x="409183" y="4949682"/>
            <a:ext cx="4162817" cy="14870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C8B7D7-CA8E-46B4-BB53-7FFE8A99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01" y="4981822"/>
            <a:ext cx="35337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6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7748275" cy="21751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在服务器收到用户请求后，</a:t>
            </a:r>
            <a:r>
              <a:rPr lang="en-US" altLang="zh-CN" dirty="0"/>
              <a:t>include</a:t>
            </a:r>
            <a:r>
              <a:rPr lang="zh-CN" altLang="en-US" dirty="0"/>
              <a:t>包含的是服务器本地的文件。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由于服务器中一般会有部分敏感文件，用户通过改变被</a:t>
            </a:r>
            <a:r>
              <a:rPr lang="en-US" altLang="zh-CN" dirty="0"/>
              <a:t>include</a:t>
            </a:r>
            <a:r>
              <a:rPr lang="zh-CN" altLang="en-US" dirty="0"/>
              <a:t>的文件名，就有可能访问到这部分敏感文件。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本地文件包含漏洞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D3193D-BCA6-4F09-9A79-9871F592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03" y="3429000"/>
            <a:ext cx="8527084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6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277813" y="1548462"/>
            <a:ext cx="7999526" cy="473397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在服务器收到用户请求后，</a:t>
            </a:r>
            <a:r>
              <a:rPr lang="en-US" altLang="zh-CN" dirty="0"/>
              <a:t>include</a:t>
            </a:r>
            <a:r>
              <a:rPr lang="zh-CN" altLang="en-US" dirty="0"/>
              <a:t>包含的是其他远程服务器本地的文件。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用户（攻击者）可以通过修改被</a:t>
            </a:r>
            <a:r>
              <a:rPr lang="en-US" altLang="zh-CN" dirty="0"/>
              <a:t>include</a:t>
            </a:r>
            <a:r>
              <a:rPr lang="zh-CN" altLang="en-US" dirty="0"/>
              <a:t>的网址，从而使服务器访问攻击者预设的服务器，将预设服务器里攻击代码植入到原服务器当中，从而完成攻击。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访问远程服务器属于敏感操作，在</a:t>
            </a:r>
            <a:r>
              <a:rPr lang="en-US" altLang="zh-CN" dirty="0"/>
              <a:t>php</a:t>
            </a:r>
            <a:r>
              <a:rPr lang="zh-CN" altLang="en-US" dirty="0"/>
              <a:t>中默认关闭，需要手动打开。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远程文件包含漏洞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252A0E-3A26-4274-B57D-9AAEB44C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66" y="4941892"/>
            <a:ext cx="8211228" cy="12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远程文件包含漏洞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681F7E-1219-459D-8F73-C89E7F229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99" y="1875155"/>
            <a:ext cx="8163612" cy="44342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0922B4-3B75-4FEA-99F5-4B50E5B52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04" y="2287144"/>
            <a:ext cx="3874383" cy="5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实验：本地文件包含漏洞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56CECA-0A26-44A5-AFBB-699AD19B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4" y="1797489"/>
            <a:ext cx="7800377" cy="47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实验：本地文件包含漏洞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6498C2-1C09-469F-A160-0762FBCB3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4" y="2197010"/>
            <a:ext cx="3381357" cy="38582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8C362A-39A8-4986-9809-5E3D6070F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08"/>
          <a:stretch/>
        </p:blipFill>
        <p:spPr>
          <a:xfrm>
            <a:off x="2865130" y="2011691"/>
            <a:ext cx="5867302" cy="42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8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实验：本地文件包含漏洞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E09449-2AC4-4A60-83E2-CE899AA32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8" y="3592688"/>
            <a:ext cx="5331104" cy="28965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308916-7A91-4071-B69B-71604B22A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56" b="-4655"/>
          <a:stretch/>
        </p:blipFill>
        <p:spPr>
          <a:xfrm>
            <a:off x="1491642" y="1980704"/>
            <a:ext cx="7454395" cy="23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31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" id="{5AE3302E-EAD3-4AF6-9B05-44D5CA6E31FB}" vid="{55D1CDEE-FEEF-4D3E-ACCF-BFCE645E4B0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1702</TotalTime>
  <Words>557</Words>
  <Application>Microsoft Office PowerPoint</Application>
  <PresentationFormat>全屏显示(4:3)</PresentationFormat>
  <Paragraphs>40</Paragraphs>
  <Slides>24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Calibri</vt:lpstr>
      <vt:lpstr>2016-VI主题</vt:lpstr>
      <vt:lpstr>web文件相关漏洞： 文件包含漏洞，不安全的文件下载</vt:lpstr>
      <vt:lpstr>文件包含漏洞</vt:lpstr>
      <vt:lpstr>文件包含漏洞概述</vt:lpstr>
      <vt:lpstr>本地文件包含漏洞</vt:lpstr>
      <vt:lpstr>远程文件包含漏洞</vt:lpstr>
      <vt:lpstr>远程文件包含漏洞</vt:lpstr>
      <vt:lpstr>实验：本地文件包含漏洞</vt:lpstr>
      <vt:lpstr>实验：本地文件包含漏洞</vt:lpstr>
      <vt:lpstr>实验：本地文件包含漏洞</vt:lpstr>
      <vt:lpstr>实验：远程文件包含漏洞</vt:lpstr>
      <vt:lpstr>实验：远程文件包含漏洞</vt:lpstr>
      <vt:lpstr>文件包含漏洞的防范</vt:lpstr>
      <vt:lpstr>文件包含漏洞实验视频演示（看时间来不来得及播放）</vt:lpstr>
      <vt:lpstr>不安全的文件下载</vt:lpstr>
      <vt:lpstr>不安全的文件下载概述</vt:lpstr>
      <vt:lpstr>不安全的文件下载概述</vt:lpstr>
      <vt:lpstr>不安全的文件下载概述</vt:lpstr>
      <vt:lpstr>实验</vt:lpstr>
      <vt:lpstr>实验</vt:lpstr>
      <vt:lpstr>实验</vt:lpstr>
      <vt:lpstr>预防措施</vt:lpstr>
      <vt:lpstr>预防措施</vt:lpstr>
      <vt:lpstr>不安全文件下载实验视频演示（看时间来不来得及播放）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CSD SJTU</cp:lastModifiedBy>
  <cp:revision>95</cp:revision>
  <dcterms:created xsi:type="dcterms:W3CDTF">2016-01-21T16:32:22Z</dcterms:created>
  <dcterms:modified xsi:type="dcterms:W3CDTF">2023-08-19T15:39:46Z</dcterms:modified>
</cp:coreProperties>
</file>